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sldIdLst>
    <p:sldId id="256" r:id="rId5"/>
    <p:sldId id="298" r:id="rId6"/>
    <p:sldId id="296" r:id="rId7"/>
    <p:sldId id="302" r:id="rId8"/>
  </p:sldIdLst>
  <p:sldSz cx="12192000" cy="6858000"/>
  <p:notesSz cx="7315200" cy="96012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62A537-B386-4CAA-9921-1A95CDB6982D}" v="38" dt="2023-03-23T10:10:42.4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97AECE1E-D739-E84E-8682-4E107125C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6" r="17227"/>
          <a:stretch/>
        </p:blipFill>
        <p:spPr>
          <a:xfrm flipH="1">
            <a:off x="6095998" y="0"/>
            <a:ext cx="6096001" cy="6857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D9E974C2-20A9-A84B-9B34-F21B7E61B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46" y="2174064"/>
            <a:ext cx="4491821" cy="328330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0"/>
            <a:ext cx="6096001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A540C3D7-1B6E-2949-9F89-38927AFB4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54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media 3">
            <a:extLst>
              <a:ext uri="{FF2B5EF4-FFF2-40B4-BE49-F238E27FC236}">
                <a16:creationId xmlns:a16="http://schemas.microsoft.com/office/drawing/2014/main" id="{023DECE0-8833-2643-9250-345752A4879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nl-NL"/>
              <a:t>Media</a:t>
            </a:r>
          </a:p>
        </p:txBody>
      </p:sp>
    </p:spTree>
    <p:extLst>
      <p:ext uri="{BB962C8B-B14F-4D97-AF65-F5344CB8AC3E}">
        <p14:creationId xmlns:p14="http://schemas.microsoft.com/office/powerpoint/2010/main" val="3909265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buiten, mensen, groep&#10;&#10;Automatisch gegenereerde beschrijving">
            <a:extLst>
              <a:ext uri="{FF2B5EF4-FFF2-40B4-BE49-F238E27FC236}">
                <a16:creationId xmlns:a16="http://schemas.microsoft.com/office/drawing/2014/main" id="{D6CF181D-0CFA-DF4A-9C05-291ABFA01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79" b="183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6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gebouw, man, houten&#10;&#10;Automatisch gegenereerde beschrijving">
            <a:extLst>
              <a:ext uri="{FF2B5EF4-FFF2-40B4-BE49-F238E27FC236}">
                <a16:creationId xmlns:a16="http://schemas.microsoft.com/office/drawing/2014/main" id="{091D5624-7FC7-1845-93C6-3573882FB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808" b="6853"/>
          <a:stretch/>
        </p:blipFill>
        <p:spPr>
          <a:xfrm>
            <a:off x="0" y="0"/>
            <a:ext cx="12192000" cy="6855075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8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lopen, mensen, strand&#10;&#10;Automatisch gegenereerde beschrijving">
            <a:extLst>
              <a:ext uri="{FF2B5EF4-FFF2-40B4-BE49-F238E27FC236}">
                <a16:creationId xmlns:a16="http://schemas.microsoft.com/office/drawing/2014/main" id="{F5201BB0-861E-7F42-BE53-3CC3AB4F7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589"/>
          <a:stretch/>
        </p:blipFill>
        <p:spPr>
          <a:xfrm>
            <a:off x="0" y="-2925"/>
            <a:ext cx="12192000" cy="6860925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2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eg, persoon, transport&#10;&#10;Automatisch gegenereerde beschrijving">
            <a:extLst>
              <a:ext uri="{FF2B5EF4-FFF2-40B4-BE49-F238E27FC236}">
                <a16:creationId xmlns:a16="http://schemas.microsoft.com/office/drawing/2014/main" id="{FC5DC207-5D3E-8A4C-8B53-AFAE8C431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3902" b="16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08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ZOA log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, gras, kind&#10;&#10;Automatisch gegenereerde beschrijving">
            <a:extLst>
              <a:ext uri="{FF2B5EF4-FFF2-40B4-BE49-F238E27FC236}">
                <a16:creationId xmlns:a16="http://schemas.microsoft.com/office/drawing/2014/main" id="{E49904D3-28E9-944D-9370-3A9DA755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628" b="9033"/>
          <a:stretch/>
        </p:blipFill>
        <p:spPr>
          <a:xfrm>
            <a:off x="0" y="0"/>
            <a:ext cx="12192000" cy="6855076"/>
          </a:xfrm>
          <a:prstGeom prst="rect">
            <a:avLst/>
          </a:prstGeom>
        </p:spPr>
      </p:pic>
      <p:pic>
        <p:nvPicPr>
          <p:cNvPr id="8" name="Afbeelding 7" descr="Afbeelding met tekening&#10;&#10;Automatisch gegenereerde beschrijving">
            <a:extLst>
              <a:ext uri="{FF2B5EF4-FFF2-40B4-BE49-F238E27FC236}">
                <a16:creationId xmlns:a16="http://schemas.microsoft.com/office/drawing/2014/main" id="{40EBE3E4-2BB2-6140-A1E7-98023D073F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2925"/>
            <a:ext cx="1713089" cy="105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8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gebouw, persoon, buiten, zitten&#10;&#10;Automatisch gegenereerde beschrijving">
            <a:extLst>
              <a:ext uri="{FF2B5EF4-FFF2-40B4-BE49-F238E27FC236}">
                <a16:creationId xmlns:a16="http://schemas.microsoft.com/office/drawing/2014/main" id="{B18E0490-E0BB-FD49-AF08-FAE28673F7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72"/>
          <a:stretch/>
        </p:blipFill>
        <p:spPr>
          <a:xfrm>
            <a:off x="-1" y="0"/>
            <a:ext cx="12235583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03696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tafel, man, zitten&#10;&#10;Automatisch gegenereerde beschrijving">
            <a:extLst>
              <a:ext uri="{FF2B5EF4-FFF2-40B4-BE49-F238E27FC236}">
                <a16:creationId xmlns:a16="http://schemas.microsoft.com/office/drawing/2014/main" id="{D3EC1CAD-3988-7C45-A4B3-7EF85AC54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155" b="984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778283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uiten, groep, zitten&#10;&#10;Automatisch gegenereerde beschrijving">
            <a:extLst>
              <a:ext uri="{FF2B5EF4-FFF2-40B4-BE49-F238E27FC236}">
                <a16:creationId xmlns:a16="http://schemas.microsoft.com/office/drawing/2014/main" id="{1F5B0090-73D7-8F43-81E0-3F7B506131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109" r="3533" b="155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080921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persoon, vasthouden, staand&#10;&#10;Automatisch gegenereerde beschrijving">
            <a:extLst>
              <a:ext uri="{FF2B5EF4-FFF2-40B4-BE49-F238E27FC236}">
                <a16:creationId xmlns:a16="http://schemas.microsoft.com/office/drawing/2014/main" id="{0CD4D3A0-119E-F647-841B-5C94DC94C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27" r="3207" b="11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35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lau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an, buiten, gebouw&#10;&#10;Automatisch gegenereerde beschrijving">
            <a:extLst>
              <a:ext uri="{FF2B5EF4-FFF2-40B4-BE49-F238E27FC236}">
                <a16:creationId xmlns:a16="http://schemas.microsoft.com/office/drawing/2014/main" id="{E5BEFBC3-1D3A-5646-9E4F-7A9DEF51E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785" r="31670"/>
          <a:stretch/>
        </p:blipFill>
        <p:spPr>
          <a:xfrm>
            <a:off x="8115847" y="0"/>
            <a:ext cx="4068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638089-3C86-0C41-85D9-46D9F7D54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7" y="1906772"/>
            <a:ext cx="5202207" cy="169792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F8D8023-C4C3-9E40-8B63-E016CA55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46" y="3820110"/>
            <a:ext cx="5202207" cy="1996229"/>
          </a:xfrm>
        </p:spPr>
        <p:txBody>
          <a:bodyPr anchor="t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DF19142-3BC5-494A-9DBF-A598A612D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5264" y="0"/>
            <a:ext cx="4068583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9" name="Afbeelding 18" descr="Afbeelding met tekening&#10;&#10;Automatisch gegenereerde beschrijving">
            <a:extLst>
              <a:ext uri="{FF2B5EF4-FFF2-40B4-BE49-F238E27FC236}">
                <a16:creationId xmlns:a16="http://schemas.microsoft.com/office/drawing/2014/main" id="{5387F8DE-1CD1-9242-A502-8AE65E0783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98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man, rood, tafel&#10;&#10;Automatisch gegenereerde beschrijving">
            <a:extLst>
              <a:ext uri="{FF2B5EF4-FFF2-40B4-BE49-F238E27FC236}">
                <a16:creationId xmlns:a16="http://schemas.microsoft.com/office/drawing/2014/main" id="{D5365CFC-7638-4C4B-A621-13AC46415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1505799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are he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mensen, lopen, kudde&#10;&#10;Automatisch gegenereerde beschrijving">
            <a:extLst>
              <a:ext uri="{FF2B5EF4-FFF2-40B4-BE49-F238E27FC236}">
                <a16:creationId xmlns:a16="http://schemas.microsoft.com/office/drawing/2014/main" id="{B5DA6125-EF2E-6A4C-84F5-1E0014FDD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AD9F67BA-B267-6A44-956E-CC44781705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4ABBA170-3A41-3043-A9FF-20E0106F8945}"/>
              </a:ext>
            </a:extLst>
          </p:cNvPr>
          <p:cNvSpPr txBox="1"/>
          <p:nvPr userDrawn="1"/>
        </p:nvSpPr>
        <p:spPr>
          <a:xfrm>
            <a:off x="602446" y="2606452"/>
            <a:ext cx="399075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>
              <a:lnSpc>
                <a:spcPts val="1002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We </a:t>
            </a:r>
          </a:p>
          <a:p>
            <a:pPr marL="0">
              <a:lnSpc>
                <a:spcPts val="10020"/>
              </a:lnSpc>
              <a:spcBef>
                <a:spcPts val="0"/>
              </a:spcBef>
            </a:pP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zijn</a:t>
            </a:r>
            <a:b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nl-NL" sz="9600" b="1" i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er.</a:t>
            </a:r>
          </a:p>
        </p:txBody>
      </p:sp>
    </p:spTree>
    <p:extLst>
      <p:ext uri="{BB962C8B-B14F-4D97-AF65-F5344CB8AC3E}">
        <p14:creationId xmlns:p14="http://schemas.microsoft.com/office/powerpoint/2010/main" val="5019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pagina met QR co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E457E3AA-FCF9-2240-B1C1-651A7C555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3F5DD31-77CA-D745-8EB5-228BB47E0AA9}"/>
              </a:ext>
            </a:extLst>
          </p:cNvPr>
          <p:cNvSpPr txBox="1"/>
          <p:nvPr userDrawn="1"/>
        </p:nvSpPr>
        <p:spPr>
          <a:xfrm>
            <a:off x="2147776" y="632080"/>
            <a:ext cx="7896447" cy="559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 voor onze naasten in nood,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die lijden in deze gebroken wereld.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 voor slachtoffers van oorlogen en rampen,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die zoeken naar troost, een maaltijd en een veilige plek.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 voor vluchtelingen die alles kwijt zijn,</a:t>
            </a: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en daarbij ook de moed dreigen te verliezen.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helpen mensen weer op de been,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zorgen voor eten, een deken of een tent.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blijven trouw tijdens de wederopbouw, </a:t>
            </a:r>
            <a:b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</a:b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totdat mensen zichzelf weer kunnen redden.</a:t>
            </a:r>
          </a:p>
          <a:p>
            <a:pPr algn="ctr">
              <a:lnSpc>
                <a:spcPct val="150000"/>
              </a:lnSpc>
            </a:pPr>
            <a:endParaRPr lang="nl-NL" sz="1500" b="0" i="0" kern="1200">
              <a:solidFill>
                <a:schemeClr val="bg1"/>
              </a:solidFill>
              <a:effectLst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  <a:p>
            <a:pPr algn="ctr">
              <a:lnSpc>
                <a:spcPct val="150000"/>
              </a:lnSpc>
            </a:pPr>
            <a:r>
              <a:rPr lang="nl-NL" sz="1500" b="0" i="0" kern="120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We zijn er. Wij zijn ZOA.</a:t>
            </a:r>
            <a:endParaRPr lang="nl-NL" sz="1500" b="0" i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E5EA90F-AA2C-544D-9D45-6CE49285AF97}"/>
              </a:ext>
            </a:extLst>
          </p:cNvPr>
          <p:cNvSpPr/>
          <p:nvPr userDrawn="1"/>
        </p:nvSpPr>
        <p:spPr>
          <a:xfrm>
            <a:off x="10341935" y="5121349"/>
            <a:ext cx="1304261" cy="130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59AD593-91E2-F141-A43B-E308274FF1FF}"/>
              </a:ext>
            </a:extLst>
          </p:cNvPr>
          <p:cNvSpPr txBox="1"/>
          <p:nvPr userDrawn="1"/>
        </p:nvSpPr>
        <p:spPr>
          <a:xfrm>
            <a:off x="602446" y="6240944"/>
            <a:ext cx="22966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300" b="0" i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www.zoa.nl</a:t>
            </a:r>
            <a:endParaRPr lang="nl-NL" sz="1300" b="0" i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Afbeelding 4" descr="Afbeelding met zwart, wit&#10;&#10;Automatisch gegenereerde beschrijving">
            <a:extLst>
              <a:ext uri="{FF2B5EF4-FFF2-40B4-BE49-F238E27FC236}">
                <a16:creationId xmlns:a16="http://schemas.microsoft.com/office/drawing/2014/main" id="{51D2555A-7951-1242-9016-2EE6D5059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19784" y="5199198"/>
            <a:ext cx="1148562" cy="114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0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304698"/>
            <a:ext cx="10985502" cy="238867"/>
          </a:xfrm>
          <a:prstGeom prst="rect">
            <a:avLst/>
          </a:prstGeom>
        </p:spPr>
        <p:txBody>
          <a:bodyPr lIns="24383" tIns="24383" rIns="24383" bIns="24383"/>
          <a:lstStyle>
            <a:lvl1pPr defTabSz="342570">
              <a:defRPr sz="140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194388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gro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persoon, vasthouden, staand&#10;&#10;Automatisch gegenereerde beschrijving">
            <a:extLst>
              <a:ext uri="{FF2B5EF4-FFF2-40B4-BE49-F238E27FC236}">
                <a16:creationId xmlns:a16="http://schemas.microsoft.com/office/drawing/2014/main" id="{2CF0A5D7-14D4-C64A-8703-E3DFC24A9C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481" r="34974"/>
          <a:stretch/>
        </p:blipFill>
        <p:spPr>
          <a:xfrm>
            <a:off x="8124000" y="1309"/>
            <a:ext cx="4068000" cy="6858000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DF19142-3BC5-494A-9DBF-A598A612D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0989" y="0"/>
            <a:ext cx="4068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7D09414-15BF-394B-8A57-8F9F3ED32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7" y="1906772"/>
            <a:ext cx="5202207" cy="169792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1" name="Ondertitel 2">
            <a:extLst>
              <a:ext uri="{FF2B5EF4-FFF2-40B4-BE49-F238E27FC236}">
                <a16:creationId xmlns:a16="http://schemas.microsoft.com/office/drawing/2014/main" id="{0C62AAB1-0340-A04D-A783-F9F69B9074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46" y="3820110"/>
            <a:ext cx="5202207" cy="1996229"/>
          </a:xfrm>
        </p:spPr>
        <p:txBody>
          <a:bodyPr anchor="t"/>
          <a:lstStyle>
            <a:lvl1pPr marL="0" indent="0" algn="l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F1080B20-C006-6D41-9DE5-7A25A428AB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43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p blau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innen, tafel, kind&#10;&#10;Automatisch gegenereerde beschrijving">
            <a:extLst>
              <a:ext uri="{FF2B5EF4-FFF2-40B4-BE49-F238E27FC236}">
                <a16:creationId xmlns:a16="http://schemas.microsoft.com/office/drawing/2014/main" id="{895AFFB0-0A5F-0E4A-AD8C-C038CBE09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243" r="2546"/>
          <a:stretch/>
        </p:blipFill>
        <p:spPr>
          <a:xfrm>
            <a:off x="6096000" y="-1"/>
            <a:ext cx="6096000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E6634D73-CC6E-854F-9798-14C55C3A4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5015267" cy="161920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48ED6189-A8A4-5543-A4C2-3557F7305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3353079"/>
            <a:ext cx="5015266" cy="2971804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</p:txBody>
      </p:sp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-1"/>
            <a:ext cx="6096001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4" name="Afbeelding 13" descr="Afbeelding met tekening&#10;&#10;Automatisch gegenereerde beschrijving">
            <a:extLst>
              <a:ext uri="{FF2B5EF4-FFF2-40B4-BE49-F238E27FC236}">
                <a16:creationId xmlns:a16="http://schemas.microsoft.com/office/drawing/2014/main" id="{1CF7B8B1-0F36-F24F-A491-B847866A76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8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p lichtbrui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buiten, gras, veld, groen&#10;&#10;Automatisch gegenereerde beschrijving">
            <a:extLst>
              <a:ext uri="{FF2B5EF4-FFF2-40B4-BE49-F238E27FC236}">
                <a16:creationId xmlns:a16="http://schemas.microsoft.com/office/drawing/2014/main" id="{445F9EF2-38F3-9747-8C69-AC7357A9D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69" r="53600" b="2782"/>
          <a:stretch/>
        </p:blipFill>
        <p:spPr>
          <a:xfrm>
            <a:off x="8115847" y="1"/>
            <a:ext cx="4068000" cy="6858000"/>
          </a:xfrm>
          <a:prstGeom prst="rect">
            <a:avLst/>
          </a:prstGeom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4E9F19FC-CE8D-1A4B-A423-034BAF0B1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1" t="10565" r="23634" b="33630"/>
          <a:stretch/>
        </p:blipFill>
        <p:spPr>
          <a:xfrm>
            <a:off x="8115848" y="0"/>
            <a:ext cx="4068000" cy="6858000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DF19142-3BC5-494A-9DBF-A598A612D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06120" y="0"/>
            <a:ext cx="4068583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14" name="Afbeelding 13" descr="Afbeelding met tekening&#10;&#10;Automatisch gegenereerde beschrijving">
            <a:extLst>
              <a:ext uri="{FF2B5EF4-FFF2-40B4-BE49-F238E27FC236}">
                <a16:creationId xmlns:a16="http://schemas.microsoft.com/office/drawing/2014/main" id="{314EE81D-0B90-C948-BEC2-CEFBD9D2C1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53985B33-6B17-C246-9800-C295AC462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5015267" cy="161920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6" name="Tijdelijke aanduiding voor tekst 7">
            <a:extLst>
              <a:ext uri="{FF2B5EF4-FFF2-40B4-BE49-F238E27FC236}">
                <a16:creationId xmlns:a16="http://schemas.microsoft.com/office/drawing/2014/main" id="{E1833191-9B3E-D349-98AA-92007C603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3353079"/>
            <a:ext cx="5015266" cy="2971804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45251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. halve pagin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CB9A86-F513-CC45-8602-7BB1441C2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2" r="921" b="938"/>
          <a:stretch/>
        </p:blipFill>
        <p:spPr>
          <a:xfrm>
            <a:off x="6096000" y="0"/>
            <a:ext cx="6096000" cy="6857999"/>
          </a:xfrm>
          <a:prstGeom prst="rect">
            <a:avLst/>
          </a:prstGeom>
        </p:spPr>
      </p:pic>
      <p:sp>
        <p:nvSpPr>
          <p:cNvPr id="8" name="Tijdelijke aanduiding voor afbeelding 10">
            <a:extLst>
              <a:ext uri="{FF2B5EF4-FFF2-40B4-BE49-F238E27FC236}">
                <a16:creationId xmlns:a16="http://schemas.microsoft.com/office/drawing/2014/main" id="{078BF424-48B9-AE4D-9572-53ADF28209D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5352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een afbeelding</a:t>
            </a:r>
          </a:p>
        </p:txBody>
      </p:sp>
      <p:pic>
        <p:nvPicPr>
          <p:cNvPr id="9" name="Afbeelding 8" descr="Afbeelding met tekening&#10;&#10;Automatisch gegenereerde beschrijving">
            <a:extLst>
              <a:ext uri="{FF2B5EF4-FFF2-40B4-BE49-F238E27FC236}">
                <a16:creationId xmlns:a16="http://schemas.microsoft.com/office/drawing/2014/main" id="{BC054090-B020-044D-B212-CC1D55BEC9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32181CB2-D60B-754C-A910-004D90A8E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5015267" cy="1619207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209BBDF9-C560-F448-9EE7-2636F1487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3353079"/>
            <a:ext cx="5015266" cy="2971804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9639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smal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25A96D59-BFE4-9F40-8709-8EDAFB9C0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77D5B94-3312-CC42-9765-08F6FA93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8863287" cy="771775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1DC82172-24D8-3843-88C5-D155B9D7CC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5" y="2534356"/>
            <a:ext cx="8862638" cy="3790527"/>
          </a:xfrm>
        </p:spPr>
        <p:txBody>
          <a:bodyPr numCol="2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  <a:p>
            <a:pPr lvl="3"/>
            <a:endParaRPr lang="nl-NL"/>
          </a:p>
          <a:p>
            <a:pPr lvl="3"/>
            <a:endParaRPr lang="nl-NL"/>
          </a:p>
          <a:p>
            <a:pPr lvl="3"/>
            <a:endParaRPr lang="nl-NL"/>
          </a:p>
          <a:p>
            <a:pPr lvl="3"/>
            <a:endParaRPr lang="nl-NL"/>
          </a:p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  <a:p>
            <a:pPr lvl="3"/>
            <a:endParaRPr lang="nl-NL"/>
          </a:p>
        </p:txBody>
      </p:sp>
      <p:pic>
        <p:nvPicPr>
          <p:cNvPr id="8" name="Afbeelding 7" descr="Afbeelding met buiten, persoon, klein, kind&#10;&#10;Automatisch gegenereerde beschrijving">
            <a:extLst>
              <a:ext uri="{FF2B5EF4-FFF2-40B4-BE49-F238E27FC236}">
                <a16:creationId xmlns:a16="http://schemas.microsoft.com/office/drawing/2014/main" id="{7B527B21-4450-FB4A-A15F-04C177AAD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111" r="72260"/>
          <a:stretch/>
        </p:blipFill>
        <p:spPr>
          <a:xfrm>
            <a:off x="9966251" y="0"/>
            <a:ext cx="2225749" cy="6858000"/>
          </a:xfrm>
          <a:prstGeom prst="rect">
            <a:avLst/>
          </a:prstGeom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B19F743-BF09-1142-907A-8132D955DF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66325" y="0"/>
            <a:ext cx="2225675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1708614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en small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&#10;&#10;Automatisch gegenereerde beschrijving">
            <a:extLst>
              <a:ext uri="{FF2B5EF4-FFF2-40B4-BE49-F238E27FC236}">
                <a16:creationId xmlns:a16="http://schemas.microsoft.com/office/drawing/2014/main" id="{25A96D59-BFE4-9F40-8709-8EDAFB9C08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2446" y="0"/>
            <a:ext cx="1713090" cy="10587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576E261-4747-2E43-BA08-CD9D55C6B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446" y="1491647"/>
            <a:ext cx="8863287" cy="771775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34D9A5AF-39C4-644C-B86A-9C7B33C11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096" y="2534357"/>
            <a:ext cx="5585054" cy="3581990"/>
          </a:xfrm>
        </p:spPr>
        <p:txBody>
          <a:bodyPr numCol="1" spcCol="25200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 marL="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3"/>
            <a:r>
              <a:rPr lang="nl-NL"/>
              <a:t>Vijfde niveau</a:t>
            </a:r>
          </a:p>
          <a:p>
            <a:pPr lvl="3"/>
            <a:endParaRPr lang="nl-NL"/>
          </a:p>
          <a:p>
            <a:pPr lvl="3"/>
            <a:endParaRPr lang="nl-NL"/>
          </a:p>
        </p:txBody>
      </p:sp>
      <p:pic>
        <p:nvPicPr>
          <p:cNvPr id="11" name="Afbeelding 10" descr="Afbeelding met buiten, gebouw, man, houten&#10;&#10;Automatisch gegenereerde beschrijving">
            <a:extLst>
              <a:ext uri="{FF2B5EF4-FFF2-40B4-BE49-F238E27FC236}">
                <a16:creationId xmlns:a16="http://schemas.microsoft.com/office/drawing/2014/main" id="{8E000046-5D59-E242-BE06-72FAB068B4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65358" y="2534356"/>
            <a:ext cx="5372986" cy="3581991"/>
          </a:xfrm>
          <a:prstGeom prst="rect">
            <a:avLst/>
          </a:prstGeom>
        </p:spPr>
      </p:pic>
      <p:sp>
        <p:nvSpPr>
          <p:cNvPr id="12" name="Tijdelijke aanduiding voor afbeelding 9">
            <a:extLst>
              <a:ext uri="{FF2B5EF4-FFF2-40B4-BE49-F238E27FC236}">
                <a16:creationId xmlns:a16="http://schemas.microsoft.com/office/drawing/2014/main" id="{8125065E-7604-024C-8C3B-F87AB12D844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65358" y="2534356"/>
            <a:ext cx="5372986" cy="35819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3973911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322D1129-514D-8E4D-A25D-0F78D9EDD3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l-NL"/>
              <a:t>Afbeelding</a:t>
            </a:r>
          </a:p>
        </p:txBody>
      </p:sp>
    </p:spTree>
    <p:extLst>
      <p:ext uri="{BB962C8B-B14F-4D97-AF65-F5344CB8AC3E}">
        <p14:creationId xmlns:p14="http://schemas.microsoft.com/office/powerpoint/2010/main" val="95055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B38490-FDEC-0F43-BA04-55AF211A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447" y="365125"/>
            <a:ext cx="9601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CD998E-EA40-A84E-B72C-1FDAF7649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446" y="1825625"/>
            <a:ext cx="9561689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8820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2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457200" indent="-457200" algn="l" defTabSz="914400" rtl="0" eaLnBrk="1" fontAlgn="base" latinLnBrk="0" hangingPunct="1">
        <a:lnSpc>
          <a:spcPct val="100000"/>
        </a:lnSpc>
        <a:spcBef>
          <a:spcPts val="5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8A7D75-970D-6A39-A87E-77FFFF693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37044"/>
            <a:ext cx="12192000" cy="8132087"/>
          </a:xfrm>
          <a:prstGeom prst="rect">
            <a:avLst/>
          </a:prstGeom>
        </p:spPr>
      </p:pic>
      <p:pic>
        <p:nvPicPr>
          <p:cNvPr id="5" name="Afbeelding 17" descr="Afbeelding met rood, speler&#10;&#10;Automatisch gegenereerde beschrijving">
            <a:extLst>
              <a:ext uri="{FF2B5EF4-FFF2-40B4-BE49-F238E27FC236}">
                <a16:creationId xmlns:a16="http://schemas.microsoft.com/office/drawing/2014/main" id="{BC96C21F-90D9-49B2-C8F2-AE7E1BE10A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95" y="5295047"/>
            <a:ext cx="5409784" cy="1136055"/>
          </a:xfrm>
          <a:prstGeom prst="rect">
            <a:avLst/>
          </a:prstGeom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490A2F1E-26F4-A6BE-6201-C9ECF16E71F1}"/>
              </a:ext>
            </a:extLst>
          </p:cNvPr>
          <p:cNvSpPr txBox="1">
            <a:spLocks/>
          </p:cNvSpPr>
          <p:nvPr/>
        </p:nvSpPr>
        <p:spPr>
          <a:xfrm>
            <a:off x="3238882" y="5053470"/>
            <a:ext cx="5562009" cy="161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Aardbevingen Syrië</a:t>
            </a:r>
            <a:endParaRPr lang="en-NL" dirty="0"/>
          </a:p>
        </p:txBody>
      </p:sp>
      <p:pic>
        <p:nvPicPr>
          <p:cNvPr id="7" name="Afbeelding 6" descr="Afbeelding met tekening&#10;&#10;Automatisch gegenereerde beschrijving">
            <a:extLst>
              <a:ext uri="{FF2B5EF4-FFF2-40B4-BE49-F238E27FC236}">
                <a16:creationId xmlns:a16="http://schemas.microsoft.com/office/drawing/2014/main" id="{1E227234-B14C-E7A1-03DE-5D36C6BA1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2216" y="0"/>
            <a:ext cx="1713090" cy="10587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E3B3EA3-4EE5-475B-C3E6-FF9832976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4217" y="1740024"/>
            <a:ext cx="4998715" cy="4208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800" dirty="0"/>
              <a:t>Door de crisis in Syrië, die al twaalf jaar duurt, is de meerderheid van de bevolking op de vlucht geslagen. </a:t>
            </a:r>
            <a:br>
              <a:rPr lang="nl-NL" sz="2800" dirty="0"/>
            </a:br>
            <a:br>
              <a:rPr lang="nl-NL" sz="2800" dirty="0"/>
            </a:br>
            <a:r>
              <a:rPr lang="nl-NL" sz="2800" dirty="0"/>
              <a:t>Tot overmaat van deze ramp troffen hevige aardbevingen het toch al kwetsbare land. </a:t>
            </a:r>
            <a:r>
              <a:rPr lang="nl-NL" sz="2800" dirty="0">
                <a:solidFill>
                  <a:srgbClr val="FF0000"/>
                </a:solidFill>
              </a:rPr>
              <a:t>Syrië ligt in puin.</a:t>
            </a:r>
          </a:p>
        </p:txBody>
      </p:sp>
      <p:pic>
        <p:nvPicPr>
          <p:cNvPr id="7" name="Tijdelijke aanduiding voor afbeelding 6" descr="Afbeelding met buitenshuis, hemel, persoon, straat&#10;&#10;Automatisch gegenereerde beschrijving">
            <a:extLst>
              <a:ext uri="{FF2B5EF4-FFF2-40B4-BE49-F238E27FC236}">
                <a16:creationId xmlns:a16="http://schemas.microsoft.com/office/drawing/2014/main" id="{059D2590-4E96-9B78-95FB-EE3AD306C8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908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55" r="20355"/>
          <a:stretch>
            <a:fillRect/>
          </a:stretch>
        </p:blipFill>
        <p:spPr>
          <a:effectLst>
            <a:outerShdw blurRad="50800" dist="50800" dir="5400000" sx="1000" sy="1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3382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7" descr="Afbeelding met rood, speler&#10;&#10;Automatisch gegenereerde beschrijving">
            <a:extLst>
              <a:ext uri="{FF2B5EF4-FFF2-40B4-BE49-F238E27FC236}">
                <a16:creationId xmlns:a16="http://schemas.microsoft.com/office/drawing/2014/main" id="{9A1EBC42-A275-1129-DCFF-62A7CA87EA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54" y="1550520"/>
            <a:ext cx="4162769" cy="874182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4C1D07BC-DB33-C4ED-B065-993333B0B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7763" y="941231"/>
            <a:ext cx="5015267" cy="1619207"/>
          </a:xfrm>
        </p:spPr>
        <p:txBody>
          <a:bodyPr/>
          <a:lstStyle/>
          <a:p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We zijn er</a:t>
            </a:r>
            <a:endParaRPr lang="en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0FDECEA-3117-BB50-A76D-2A0EB3EA1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r="19584"/>
          <a:stretch/>
        </p:blipFill>
        <p:spPr>
          <a:xfrm>
            <a:off x="6061105" y="0"/>
            <a:ext cx="6261101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17AC123-2CF5-6D06-8106-62B008110D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052" y="2773773"/>
            <a:ext cx="5029935" cy="3656502"/>
          </a:xfrm>
        </p:spPr>
        <p:txBody>
          <a:bodyPr vert="horz" lIns="91440" tIns="45720" rIns="91440" bIns="45720" numCol="1" spcCol="252000" rtlCol="0" anchor="t">
            <a:noAutofit/>
          </a:bodyPr>
          <a:lstStyle/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4865CE0-0B93-86BB-2E08-47E76A960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490" y="1907371"/>
            <a:ext cx="927100" cy="787400"/>
          </a:xfrm>
          <a:prstGeom prst="rect">
            <a:avLst/>
          </a:prstGeom>
        </p:spPr>
      </p:pic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F29B0B7-4577-F183-B081-9651816C3CF6}"/>
              </a:ext>
            </a:extLst>
          </p:cNvPr>
          <p:cNvSpPr txBox="1">
            <a:spLocks/>
          </p:cNvSpPr>
          <p:nvPr/>
        </p:nvSpPr>
        <p:spPr>
          <a:xfrm>
            <a:off x="617762" y="2953560"/>
            <a:ext cx="5015267" cy="2963209"/>
          </a:xfrm>
          <a:prstGeom prst="rect">
            <a:avLst/>
          </a:prstGeom>
        </p:spPr>
        <p:txBody>
          <a:bodyPr vert="horz" lIns="91440" tIns="45720" rIns="91440" bIns="45720" numCol="1" spcCol="252000" rtlCol="0" anchor="t">
            <a:noAutofit/>
          </a:bodyPr>
          <a:lstStyle>
            <a:lvl1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457200" indent="-457200" algn="l" defTabSz="914400" rtl="0" eaLnBrk="1" fontAlgn="base" latinLnBrk="0" hangingPunct="1">
              <a:lnSpc>
                <a:spcPct val="100000"/>
              </a:lnSpc>
              <a:spcBef>
                <a:spcPts val="576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/>
              <a:t>Met noodhulp </a:t>
            </a:r>
            <a:r>
              <a:rPr lang="nl-NL" dirty="0"/>
              <a:t>op het gebied van voedsel, water en hygiëne.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Met wederopbouw </a:t>
            </a:r>
            <a:r>
              <a:rPr lang="nl-NL" dirty="0"/>
              <a:t>door huizen, scholen en (water) infrastructuren te herstellen</a:t>
            </a:r>
            <a:endParaRPr lang="en-NL" sz="2400" dirty="0"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6504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7" descr="Afbeelding met rood, speler&#10;&#10;Automatisch gegenereerde beschrijving">
            <a:extLst>
              <a:ext uri="{FF2B5EF4-FFF2-40B4-BE49-F238E27FC236}">
                <a16:creationId xmlns:a16="http://schemas.microsoft.com/office/drawing/2014/main" id="{39D87789-302B-8D05-4F08-EF0973206B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9444" y="5529505"/>
            <a:ext cx="2810405" cy="590185"/>
          </a:xfrm>
          <a:prstGeom prst="rect">
            <a:avLst/>
          </a:prstGeom>
        </p:spPr>
      </p:pic>
      <p:sp>
        <p:nvSpPr>
          <p:cNvPr id="5" name="Titel 2">
            <a:extLst>
              <a:ext uri="{FF2B5EF4-FFF2-40B4-BE49-F238E27FC236}">
                <a16:creationId xmlns:a16="http://schemas.microsoft.com/office/drawing/2014/main" id="{5D792569-D120-D625-3A03-446B2F9ECB3D}"/>
              </a:ext>
            </a:extLst>
          </p:cNvPr>
          <p:cNvSpPr txBox="1">
            <a:spLocks/>
          </p:cNvSpPr>
          <p:nvPr/>
        </p:nvSpPr>
        <p:spPr>
          <a:xfrm>
            <a:off x="5754729" y="475786"/>
            <a:ext cx="5946039" cy="25140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nl-NL" sz="2100" dirty="0">
                <a:solidFill>
                  <a:schemeClr val="tx2"/>
                </a:solidFill>
              </a:rPr>
              <a:t>‘Dit is een enorme slag voor mensen in Syrië. </a:t>
            </a:r>
            <a:br>
              <a:rPr lang="nl-NL" sz="2100" dirty="0">
                <a:solidFill>
                  <a:schemeClr val="tx2"/>
                </a:solidFill>
              </a:rPr>
            </a:br>
            <a:r>
              <a:rPr lang="nl-NL" sz="2100" dirty="0">
                <a:solidFill>
                  <a:schemeClr val="tx2"/>
                </a:solidFill>
              </a:rPr>
              <a:t>Veel basisvoorzieningen stonden voor de aardbevingen al op instorten. Het winterse weer maakt de situatie nu extra dramatisch.’</a:t>
            </a:r>
          </a:p>
          <a:p>
            <a:endParaRPr lang="nl-NL" sz="2100" dirty="0">
              <a:solidFill>
                <a:schemeClr val="tx2"/>
              </a:solidFill>
            </a:endParaRPr>
          </a:p>
          <a:p>
            <a:r>
              <a:rPr lang="nl-NL" sz="1600" dirty="0">
                <a:solidFill>
                  <a:schemeClr val="tx2"/>
                </a:solidFill>
              </a:rPr>
              <a:t> 	                Marjanne van Vliet – Landendirecteur Syrië</a:t>
            </a:r>
            <a:endParaRPr lang="en-NL" sz="1600" dirty="0">
              <a:solidFill>
                <a:schemeClr val="tx2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C050ECA-E918-509B-FE97-0DCD48331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5" y="0"/>
            <a:ext cx="1832468" cy="11327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CC7E9A-A772-9A9B-7B7A-5079E552401E}"/>
              </a:ext>
            </a:extLst>
          </p:cNvPr>
          <p:cNvSpPr txBox="1">
            <a:spLocks/>
          </p:cNvSpPr>
          <p:nvPr/>
        </p:nvSpPr>
        <p:spPr>
          <a:xfrm>
            <a:off x="8027208" y="4343966"/>
            <a:ext cx="4164792" cy="25140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lang="nl-NL" sz="32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Helpt u mee? </a:t>
            </a:r>
            <a:br>
              <a:rPr lang="nl-NL" sz="32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</a:br>
            <a:r>
              <a:rPr lang="nl-NL" sz="32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Hartelijk dank!</a:t>
            </a:r>
            <a:endParaRPr lang="en-US" sz="320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1A65D1B-8B79-F9E9-3D0F-3C1DBA9D2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5707" r="4932" b="3368"/>
          <a:stretch/>
        </p:blipFill>
        <p:spPr>
          <a:xfrm>
            <a:off x="5510074" y="4343966"/>
            <a:ext cx="2517134" cy="2514034"/>
          </a:xfrm>
          <a:prstGeom prst="rect">
            <a:avLst/>
          </a:prstGeom>
        </p:spPr>
      </p:pic>
      <p:pic>
        <p:nvPicPr>
          <p:cNvPr id="8" name="Afbeelding 7" descr="Afbeelding met buitenshuis, grond, persoon, militair voertuig&#10;&#10;Automatisch gegenereerde beschrijving">
            <a:extLst>
              <a:ext uri="{FF2B5EF4-FFF2-40B4-BE49-F238E27FC236}">
                <a16:creationId xmlns:a16="http://schemas.microsoft.com/office/drawing/2014/main" id="{980CE5CD-E7F6-2BAF-6E31-59C7CF1138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9" r="17017"/>
          <a:stretch/>
        </p:blipFill>
        <p:spPr>
          <a:xfrm>
            <a:off x="0" y="0"/>
            <a:ext cx="5510074" cy="6878115"/>
          </a:xfrm>
          <a:prstGeom prst="rect">
            <a:avLst/>
          </a:prstGeom>
        </p:spPr>
      </p:pic>
      <p:sp>
        <p:nvSpPr>
          <p:cNvPr id="10" name="Titel 2">
            <a:extLst>
              <a:ext uri="{FF2B5EF4-FFF2-40B4-BE49-F238E27FC236}">
                <a16:creationId xmlns:a16="http://schemas.microsoft.com/office/drawing/2014/main" id="{F9F39622-5A05-C223-5DE5-4ACB221FEA1A}"/>
              </a:ext>
            </a:extLst>
          </p:cNvPr>
          <p:cNvSpPr txBox="1">
            <a:spLocks/>
          </p:cNvSpPr>
          <p:nvPr/>
        </p:nvSpPr>
        <p:spPr>
          <a:xfrm>
            <a:off x="5754730" y="3356990"/>
            <a:ext cx="5946039" cy="639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nl-NL" sz="2000" dirty="0">
                <a:solidFill>
                  <a:schemeClr val="tx2"/>
                </a:solidFill>
              </a:rPr>
              <a:t>Lees meer over ons werk in Syrië op zoa.nl/</a:t>
            </a:r>
            <a:r>
              <a:rPr lang="nl-NL" sz="2000" dirty="0" err="1">
                <a:solidFill>
                  <a:schemeClr val="tx2"/>
                </a:solidFill>
              </a:rPr>
              <a:t>syrie</a:t>
            </a:r>
            <a:endParaRPr lang="en-NL" sz="2000" dirty="0">
              <a:solidFill>
                <a:schemeClr val="tx2"/>
              </a:solidFill>
            </a:endParaRPr>
          </a:p>
        </p:txBody>
      </p:sp>
      <p:cxnSp>
        <p:nvCxnSpPr>
          <p:cNvPr id="12" name="Verbindingslijn: gekromd 11">
            <a:extLst>
              <a:ext uri="{FF2B5EF4-FFF2-40B4-BE49-F238E27FC236}">
                <a16:creationId xmlns:a16="http://schemas.microsoft.com/office/drawing/2014/main" id="{7D830708-C215-314E-E584-A984F05BA6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8414785" y="3996179"/>
            <a:ext cx="649319" cy="611331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7784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Kantoorthema">
  <a:themeElements>
    <a:clrScheme name="ZOA">
      <a:dk1>
        <a:srgbClr val="000000"/>
      </a:dk1>
      <a:lt1>
        <a:srgbClr val="FFFFFF"/>
      </a:lt1>
      <a:dk2>
        <a:srgbClr val="000000"/>
      </a:dk2>
      <a:lt2>
        <a:srgbClr val="E3022E"/>
      </a:lt2>
      <a:accent1>
        <a:srgbClr val="E3022E"/>
      </a:accent1>
      <a:accent2>
        <a:srgbClr val="C0E1D7"/>
      </a:accent2>
      <a:accent3>
        <a:srgbClr val="ECE8E1"/>
      </a:accent3>
      <a:accent4>
        <a:srgbClr val="C1C0A3"/>
      </a:accent4>
      <a:accent5>
        <a:srgbClr val="E1F0EC"/>
      </a:accent5>
      <a:accent6>
        <a:srgbClr val="8CB9C7"/>
      </a:accent6>
      <a:hlink>
        <a:srgbClr val="E3022E"/>
      </a:hlink>
      <a:folHlink>
        <a:srgbClr val="3C3C3B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5c70269-0d87-4d0f-87a5-24901ae0b22a">
      <UserInfo>
        <DisplayName>Agaath de Weerd  - ZOA Netherlands</DisplayName>
        <AccountId>54</AccountId>
        <AccountType/>
      </UserInfo>
      <UserInfo>
        <DisplayName>Janneke  Buitenhuis - ZOA Netherlands</DisplayName>
        <AccountId>1197</AccountId>
        <AccountType/>
      </UserInfo>
      <UserInfo>
        <DisplayName>Sharon Blokhuis - ZOA Netherlands</DisplayName>
        <AccountId>23</AccountId>
        <AccountType/>
      </UserInfo>
    </SharedWithUsers>
    <TaxCatchAll xmlns="15c70269-0d87-4d0f-87a5-24901ae0b22a" xsi:nil="true"/>
    <lcf76f155ced4ddcb4097134ff3c332f xmlns="0d9a669c-592d-416a-b0f4-427f55dd675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8C7479606C3F488746E8A1893645EB" ma:contentTypeVersion="17" ma:contentTypeDescription="Create a new document." ma:contentTypeScope="" ma:versionID="d4060b82c31906aa5d57316ed10d65aa">
  <xsd:schema xmlns:xsd="http://www.w3.org/2001/XMLSchema" xmlns:xs="http://www.w3.org/2001/XMLSchema" xmlns:p="http://schemas.microsoft.com/office/2006/metadata/properties" xmlns:ns2="0d9a669c-592d-416a-b0f4-427f55dd675f" xmlns:ns3="15c70269-0d87-4d0f-87a5-24901ae0b22a" targetNamespace="http://schemas.microsoft.com/office/2006/metadata/properties" ma:root="true" ma:fieldsID="1fd80dc800a7b05ddfcdacab18bbc9b7" ns2:_="" ns3:_="">
    <xsd:import namespace="0d9a669c-592d-416a-b0f4-427f55dd675f"/>
    <xsd:import namespace="15c70269-0d87-4d0f-87a5-24901ae0b2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a669c-592d-416a-b0f4-427f55dd67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eecc9f0-76e5-480f-8461-77bca5fbcd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70269-0d87-4d0f-87a5-24901ae0b22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4e95ed0-6824-4d15-8e61-bb041f792a9f}" ma:internalName="TaxCatchAll" ma:showField="CatchAllData" ma:web="15c70269-0d87-4d0f-87a5-24901ae0b2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A09306-AE0C-4605-BBAF-035A7A7C1F23}">
  <ds:schemaRefs>
    <ds:schemaRef ds:uri="http://schemas.microsoft.com/office/2006/metadata/properties"/>
    <ds:schemaRef ds:uri="http://schemas.microsoft.com/office/infopath/2007/PartnerControls"/>
    <ds:schemaRef ds:uri="15c70269-0d87-4d0f-87a5-24901ae0b22a"/>
    <ds:schemaRef ds:uri="0d9a669c-592d-416a-b0f4-427f55dd675f"/>
  </ds:schemaRefs>
</ds:datastoreItem>
</file>

<file path=customXml/itemProps2.xml><?xml version="1.0" encoding="utf-8"?>
<ds:datastoreItem xmlns:ds="http://schemas.openxmlformats.org/officeDocument/2006/customXml" ds:itemID="{2531407F-2B09-4574-838E-A7AE39A942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EC8967-93C4-4307-B129-75FD2DECBC8E}">
  <ds:schemaRefs>
    <ds:schemaRef ds:uri="0d9a669c-592d-416a-b0f4-427f55dd675f"/>
    <ds:schemaRef ds:uri="15c70269-0d87-4d0f-87a5-24901ae0b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139</Words>
  <Application>Microsoft Macintosh PowerPoint</Application>
  <PresentationFormat>Widescreen</PresentationFormat>
  <Paragraphs>9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Roboto</vt:lpstr>
      <vt:lpstr>Roboto Black</vt:lpstr>
      <vt:lpstr>Roboto Medium</vt:lpstr>
      <vt:lpstr>1_Kantoorthema</vt:lpstr>
      <vt:lpstr>PowerPoint Presentation</vt:lpstr>
      <vt:lpstr>PowerPoint Presentation</vt:lpstr>
      <vt:lpstr> We zijn 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Mogen we even wat van uw tijd?</dc:title>
  <dc:creator>Jaco Treffers - ZOA Netherlands</dc:creator>
  <cp:lastModifiedBy>Thirza Willemsen - ZOA Netherlands</cp:lastModifiedBy>
  <cp:revision>149</cp:revision>
  <cp:lastPrinted>2023-01-07T06:58:57Z</cp:lastPrinted>
  <dcterms:created xsi:type="dcterms:W3CDTF">2023-01-06T08:20:53Z</dcterms:created>
  <dcterms:modified xsi:type="dcterms:W3CDTF">2023-08-07T09:55:21Z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0x0101004B8C7479606C3F488746E8A1893645EB</vt:lpwstr>
  </property>
  <property fmtid="{D5CDD505-2E9C-101B-9397-08002B2CF9AE}" pid="3" name="MediaServiceImageTags">
    <vt:lpwstr/>
  </property>
</Properties>
</file>